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94D0-82F0-43D2-8A19-CCC415C5F5B0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2441-D1F5-44CF-9E47-8B5F399F833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00589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94D0-82F0-43D2-8A19-CCC415C5F5B0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2441-D1F5-44CF-9E47-8B5F399F833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3057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94D0-82F0-43D2-8A19-CCC415C5F5B0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2441-D1F5-44CF-9E47-8B5F399F833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81841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94D0-82F0-43D2-8A19-CCC415C5F5B0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2441-D1F5-44CF-9E47-8B5F399F833E}" type="slidenum">
              <a:rPr lang="ar-IQ" smtClean="0"/>
              <a:t>‹#›</a:t>
            </a:fld>
            <a:endParaRPr lang="ar-IQ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279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94D0-82F0-43D2-8A19-CCC415C5F5B0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2441-D1F5-44CF-9E47-8B5F399F833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00231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94D0-82F0-43D2-8A19-CCC415C5F5B0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2441-D1F5-44CF-9E47-8B5F399F833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86664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94D0-82F0-43D2-8A19-CCC415C5F5B0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2441-D1F5-44CF-9E47-8B5F399F833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0920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94D0-82F0-43D2-8A19-CCC415C5F5B0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2441-D1F5-44CF-9E47-8B5F399F833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17239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94D0-82F0-43D2-8A19-CCC415C5F5B0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2441-D1F5-44CF-9E47-8B5F399F833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77400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94D0-82F0-43D2-8A19-CCC415C5F5B0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2441-D1F5-44CF-9E47-8B5F399F833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47137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94D0-82F0-43D2-8A19-CCC415C5F5B0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2441-D1F5-44CF-9E47-8B5F399F833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94262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94D0-82F0-43D2-8A19-CCC415C5F5B0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2441-D1F5-44CF-9E47-8B5F399F833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11560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94D0-82F0-43D2-8A19-CCC415C5F5B0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2441-D1F5-44CF-9E47-8B5F399F833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95321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94D0-82F0-43D2-8A19-CCC415C5F5B0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2441-D1F5-44CF-9E47-8B5F399F833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64436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94D0-82F0-43D2-8A19-CCC415C5F5B0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2441-D1F5-44CF-9E47-8B5F399F833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68213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94D0-82F0-43D2-8A19-CCC415C5F5B0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2441-D1F5-44CF-9E47-8B5F399F833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85339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94D0-82F0-43D2-8A19-CCC415C5F5B0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2441-D1F5-44CF-9E47-8B5F399F833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37646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09A94D0-82F0-43D2-8A19-CCC415C5F5B0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A2441-D1F5-44CF-9E47-8B5F399F833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777736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IQ" dirty="0" smtClean="0"/>
              <a:t>مبادئ وقاية عملي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dirty="0" smtClean="0"/>
              <a:t>المحاضرة الرابعة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062812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532263"/>
            <a:ext cx="8946541" cy="5798023"/>
          </a:xfrm>
        </p:spPr>
        <p:txBody>
          <a:bodyPr/>
          <a:lstStyle/>
          <a:p>
            <a:pPr lvl="0"/>
            <a:r>
              <a:rPr lang="ar-IQ" b="1" dirty="0"/>
              <a:t>يرقات مقوسة الشكل </a:t>
            </a:r>
            <a:r>
              <a:rPr lang="en-US" b="1" dirty="0" err="1"/>
              <a:t>Scarabaeiform</a:t>
            </a:r>
            <a:r>
              <a:rPr lang="en-US" b="1" dirty="0"/>
              <a:t> larvae</a:t>
            </a:r>
            <a:endParaRPr lang="en-US" dirty="0"/>
          </a:p>
          <a:p>
            <a:endParaRPr lang="ar-IQ" dirty="0"/>
          </a:p>
        </p:txBody>
      </p:sp>
      <p:pic>
        <p:nvPicPr>
          <p:cNvPr id="4" name="صورة 4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776" y="1351128"/>
            <a:ext cx="3937806" cy="3194571"/>
          </a:xfrm>
          <a:prstGeom prst="rect">
            <a:avLst/>
          </a:prstGeom>
        </p:spPr>
      </p:pic>
      <p:pic>
        <p:nvPicPr>
          <p:cNvPr id="5" name="صورة 4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098" y="1447799"/>
            <a:ext cx="3788912" cy="300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880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354842"/>
            <a:ext cx="8946541" cy="5893557"/>
          </a:xfrm>
        </p:spPr>
        <p:txBody>
          <a:bodyPr/>
          <a:lstStyle/>
          <a:p>
            <a:pPr lvl="0"/>
            <a:r>
              <a:rPr lang="ar-IQ" b="1" dirty="0"/>
              <a:t>يرقات مسطحة الشكل </a:t>
            </a:r>
            <a:r>
              <a:rPr lang="en-US" b="1" dirty="0"/>
              <a:t>Platform larvae</a:t>
            </a:r>
            <a:endParaRPr lang="en-US" dirty="0"/>
          </a:p>
          <a:p>
            <a:endParaRPr lang="ar-IQ" dirty="0"/>
          </a:p>
        </p:txBody>
      </p:sp>
      <p:pic>
        <p:nvPicPr>
          <p:cNvPr id="4" name="صورة 4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654" y="846161"/>
            <a:ext cx="7055892" cy="509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645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423082"/>
            <a:ext cx="8946541" cy="5825318"/>
          </a:xfrm>
        </p:spPr>
        <p:txBody>
          <a:bodyPr/>
          <a:lstStyle/>
          <a:p>
            <a:pPr lvl="0"/>
            <a:r>
              <a:rPr lang="ar-IQ" b="1" dirty="0"/>
              <a:t>يرقات مخروطية الشكل </a:t>
            </a:r>
            <a:r>
              <a:rPr lang="en-US" b="1" dirty="0"/>
              <a:t>Vermiform larvae</a:t>
            </a:r>
            <a:endParaRPr lang="en-US" dirty="0"/>
          </a:p>
          <a:p>
            <a:endParaRPr lang="ar-IQ" dirty="0"/>
          </a:p>
        </p:txBody>
      </p:sp>
      <p:pic>
        <p:nvPicPr>
          <p:cNvPr id="4" name="صورة 4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472" y="1282890"/>
            <a:ext cx="7902053" cy="386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610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341194"/>
            <a:ext cx="8946541" cy="5907205"/>
          </a:xfrm>
        </p:spPr>
        <p:txBody>
          <a:bodyPr/>
          <a:lstStyle/>
          <a:p>
            <a:r>
              <a:rPr lang="ar-IQ" b="1" dirty="0"/>
              <a:t>أنواع العذارى </a:t>
            </a:r>
            <a:r>
              <a:rPr lang="en-US" b="1" dirty="0"/>
              <a:t>Type of pupa</a:t>
            </a:r>
            <a:endParaRPr lang="en-US" dirty="0"/>
          </a:p>
          <a:p>
            <a:r>
              <a:rPr lang="ar-IQ" dirty="0"/>
              <a:t>    تعرف العذراء بانها الطور الساكن الذي يلي طور اليرقة و الذي يتميز بإنعدام الحركة و التغذية و إنخفاض الفعاليات الأيضية لذا تمثلل الطور المقاوم للظروف غير الملائمة , و توجد ثلاث أنواع من العذارى و هي :</a:t>
            </a:r>
            <a:endParaRPr lang="en-US" dirty="0"/>
          </a:p>
          <a:p>
            <a:r>
              <a:rPr lang="ar-IQ" b="1" dirty="0"/>
              <a:t>عذراء حرة </a:t>
            </a:r>
            <a:r>
              <a:rPr lang="en-US" b="1" dirty="0" err="1"/>
              <a:t>Exarate</a:t>
            </a:r>
            <a:r>
              <a:rPr lang="en-US" b="1" dirty="0"/>
              <a:t> pupa</a:t>
            </a:r>
            <a:r>
              <a:rPr lang="ar-IQ" b="1" dirty="0"/>
              <a:t> : </a:t>
            </a:r>
            <a:r>
              <a:rPr lang="ar-IQ" dirty="0"/>
              <a:t>و فيها تكون زوائد الجسم ملتصقة بالجسم لكن يغلف كل منها غشاء يمنعها من الحركة مثل عذارى الحشرات التابعة لرتبة غشائية الأجنحة و شبكية الأجنحة و شعرية الأجنحة و معظم غمدية الأجنحة </a:t>
            </a:r>
            <a:r>
              <a:rPr lang="ar-IQ" dirty="0" smtClean="0"/>
              <a:t>.</a:t>
            </a:r>
          </a:p>
          <a:p>
            <a:endParaRPr lang="ar-IQ" dirty="0"/>
          </a:p>
        </p:txBody>
      </p:sp>
      <p:pic>
        <p:nvPicPr>
          <p:cNvPr id="6" name="صورة 4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561" y="2929719"/>
            <a:ext cx="4804011" cy="3318680"/>
          </a:xfrm>
          <a:prstGeom prst="rect">
            <a:avLst/>
          </a:prstGeom>
        </p:spPr>
      </p:pic>
      <p:pic>
        <p:nvPicPr>
          <p:cNvPr id="7" name="صورة 4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1" y="2929719"/>
            <a:ext cx="5065477" cy="331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67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341194"/>
            <a:ext cx="8946541" cy="5907205"/>
          </a:xfrm>
        </p:spPr>
        <p:txBody>
          <a:bodyPr/>
          <a:lstStyle/>
          <a:p>
            <a:pPr lvl="0"/>
            <a:r>
              <a:rPr lang="ar-IQ" b="1" dirty="0"/>
              <a:t>عذراء مستورة </a:t>
            </a:r>
            <a:r>
              <a:rPr lang="en-US" b="1" dirty="0" err="1"/>
              <a:t>Coarctate</a:t>
            </a:r>
            <a:r>
              <a:rPr lang="en-US" b="1" dirty="0"/>
              <a:t> pupa</a:t>
            </a:r>
            <a:r>
              <a:rPr lang="ar-IQ" b="1" dirty="0"/>
              <a:t> : </a:t>
            </a:r>
            <a:r>
              <a:rPr lang="ar-IQ" dirty="0"/>
              <a:t>و فيها يحاط جسم العذراء بجلد اليرقة الأخير الذي يكون سميك نوعا" ما و يشبه البرميل مثل حشرات رتبة ثنائية الأجنحة مثل الذباب المنزلي .</a:t>
            </a:r>
            <a:endParaRPr lang="en-US" dirty="0"/>
          </a:p>
          <a:p>
            <a:endParaRPr lang="ar-IQ" dirty="0"/>
          </a:p>
        </p:txBody>
      </p:sp>
      <p:pic>
        <p:nvPicPr>
          <p:cNvPr id="4" name="صورة 4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904" y="1747837"/>
            <a:ext cx="5841242" cy="450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677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72956"/>
            <a:ext cx="8946541" cy="5975444"/>
          </a:xfrm>
        </p:spPr>
        <p:txBody>
          <a:bodyPr/>
          <a:lstStyle/>
          <a:p>
            <a:pPr lvl="0"/>
            <a:r>
              <a:rPr lang="ar-IQ" b="1" dirty="0"/>
              <a:t>العذراء المكبلة </a:t>
            </a:r>
            <a:r>
              <a:rPr lang="en-US" b="1" dirty="0" err="1"/>
              <a:t>Obtect</a:t>
            </a:r>
            <a:r>
              <a:rPr lang="en-US" b="1" dirty="0"/>
              <a:t> pupa</a:t>
            </a:r>
            <a:r>
              <a:rPr lang="ar-IQ" b="1" dirty="0"/>
              <a:t> : </a:t>
            </a:r>
            <a:r>
              <a:rPr lang="ar-IQ" dirty="0"/>
              <a:t>تمتاز</a:t>
            </a:r>
            <a:r>
              <a:rPr lang="ar-IQ" b="1" dirty="0"/>
              <a:t> </a:t>
            </a:r>
            <a:r>
              <a:rPr lang="ar-IQ" dirty="0"/>
              <a:t>العذارى بأن جميع زوائد الجسم تلتصق بشدة مع الجسم و رغم انعدام حركة زوائدها الا ان العذراء تكون حرة الحركة عند الحلقة البطنية السارسة كما في حشرات رتبة حرشفية الأجنحة .</a:t>
            </a:r>
            <a:endParaRPr lang="en-US" dirty="0"/>
          </a:p>
          <a:p>
            <a:endParaRPr lang="ar-IQ" dirty="0"/>
          </a:p>
        </p:txBody>
      </p:sp>
      <p:pic>
        <p:nvPicPr>
          <p:cNvPr id="4" name="صورة 4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09" y="2014537"/>
            <a:ext cx="7765576" cy="46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737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300252"/>
            <a:ext cx="8946541" cy="5948148"/>
          </a:xfrm>
        </p:spPr>
        <p:txBody>
          <a:bodyPr/>
          <a:lstStyle/>
          <a:p>
            <a:r>
              <a:rPr lang="ar-IQ" b="1" dirty="0"/>
              <a:t>أنواع التطور و أنواع اليرقات و العذارى </a:t>
            </a:r>
            <a:endParaRPr lang="en-US" dirty="0"/>
          </a:p>
          <a:p>
            <a:r>
              <a:rPr lang="ar-IQ" b="1" dirty="0"/>
              <a:t>التطور و أدوار الإستحالة </a:t>
            </a:r>
            <a:r>
              <a:rPr lang="en-US" b="1" dirty="0"/>
              <a:t>Insect development and metamorphosis</a:t>
            </a:r>
            <a:endParaRPr lang="en-US" dirty="0"/>
          </a:p>
          <a:p>
            <a:r>
              <a:rPr lang="ar-IQ" b="1" dirty="0"/>
              <a:t>    </a:t>
            </a:r>
            <a:r>
              <a:rPr lang="ar-IQ" dirty="0"/>
              <a:t>تمر الحشرة بمرحلة النمو و التطور ما بعد الجنين بتغيرات متتالية في الشكل و الحجم الى أن تصل الى الطور البالغ و الكامل إذ تسمى هذه التغيرات بأدورا الإستحالة . تختلف درجة التحور و الإستحالة كثيرا" بإختلاف الحشرات إذ يكون التحول في البعض منها قليل و تدريجيا" بينما في حشرات أخرى يكون التحول واضحا" و فجائيا" , لذا يمكن تقسيم الحشرات  الى ثلاث مجاميع تبعا" لنوع الإستحالة و هي :</a:t>
            </a:r>
            <a:endParaRPr lang="en-US" dirty="0"/>
          </a:p>
          <a:p>
            <a:pPr lvl="0"/>
            <a:r>
              <a:rPr lang="ar-IQ" b="1" dirty="0"/>
              <a:t>حشرات عديمة الإستحالة </a:t>
            </a:r>
            <a:r>
              <a:rPr lang="en-US" b="1" dirty="0" err="1"/>
              <a:t>Ametabola</a:t>
            </a:r>
            <a:r>
              <a:rPr lang="en-US" b="1" dirty="0"/>
              <a:t> </a:t>
            </a:r>
            <a:endParaRPr lang="en-US" dirty="0"/>
          </a:p>
          <a:p>
            <a:r>
              <a:rPr lang="ar-IQ" dirty="0"/>
              <a:t>    تكون فيه الحورية بعد الفقس مباشرة تشبه الحشرة الكاملة عدا صغر حجمها و عدم اكتمال البلوغ الجنسي الا انها تعيش في نفس البيئة و تمر الحورية بعدة انسلاخات خلال فترات زمنية الى الكور البالغ كما في السمك الفضي .</a:t>
            </a:r>
            <a:endParaRPr lang="en-US" dirty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557794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258" y="750627"/>
            <a:ext cx="6280742" cy="4094327"/>
          </a:xfrm>
          <a:prstGeom prst="rect">
            <a:avLst/>
          </a:prstGeom>
        </p:spPr>
      </p:pic>
      <p:pic>
        <p:nvPicPr>
          <p:cNvPr id="5" name="صورة 3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43" y="2037142"/>
            <a:ext cx="501015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137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395786"/>
            <a:ext cx="8946541" cy="5852614"/>
          </a:xfrm>
        </p:spPr>
        <p:txBody>
          <a:bodyPr/>
          <a:lstStyle/>
          <a:p>
            <a:pPr lvl="0"/>
            <a:r>
              <a:rPr lang="ar-IQ" b="1" dirty="0"/>
              <a:t>حشرات ذات استحالة بسيطة أو متدرجة </a:t>
            </a:r>
            <a:r>
              <a:rPr lang="en-US" b="1" dirty="0" err="1"/>
              <a:t>Pourometabola</a:t>
            </a:r>
            <a:r>
              <a:rPr lang="en-US" b="1" dirty="0"/>
              <a:t> </a:t>
            </a:r>
            <a:endParaRPr lang="en-US" dirty="0"/>
          </a:p>
          <a:p>
            <a:r>
              <a:rPr lang="ar-IQ" dirty="0"/>
              <a:t>    تظهر التغيرات التركيبية على اليرقة بصورة بسيطة و متدرجة خلال مراحل النمو و فترات الإنسلاخ و ان اليرقة تسمى بالحورية و هي تشبه الحشرة الكاملة و لها نفس عادات التغذية و المعيشة في نفس البيئة الا انها صغيرة الحجم و قد تلاحظ براعم الأجنحة منذ الأدوار الأولى مثل استحالة الجراد .</a:t>
            </a:r>
            <a:endParaRPr lang="en-US" dirty="0"/>
          </a:p>
          <a:p>
            <a:pPr lvl="0"/>
            <a:r>
              <a:rPr lang="ar-IQ" b="1" dirty="0"/>
              <a:t>حشرات ذات استحالة كاملة أو معقدة </a:t>
            </a:r>
            <a:r>
              <a:rPr lang="en-US" b="1" dirty="0" err="1"/>
              <a:t>Holometabola</a:t>
            </a:r>
            <a:r>
              <a:rPr lang="en-US" b="1" dirty="0"/>
              <a:t> (Complex)</a:t>
            </a:r>
            <a:endParaRPr lang="en-US" dirty="0"/>
          </a:p>
          <a:p>
            <a:r>
              <a:rPr lang="ar-IQ" b="1" dirty="0"/>
              <a:t>    </a:t>
            </a:r>
            <a:r>
              <a:rPr lang="ar-IQ" dirty="0"/>
              <a:t>تعد الحشرات التي لها استحالة كاملة حشرات متطورة جدا" في تكوينها و لها يرقات نشطة دودية الشكل لا تشبه الحشرات الكاملة اطلاقا" و قد تختلف في عادات التغذية عن الحشرات الكاملة , فاليرقات قد تحمل ارجل للحركة مثل يرقات العث و الفراشات و الخنافس و قد لا تحمل أرجل للحركة مثل يرقات الذباب و في طور اليرقات </a:t>
            </a:r>
            <a:r>
              <a:rPr lang="en-US" dirty="0"/>
              <a:t>larvae</a:t>
            </a:r>
            <a:r>
              <a:rPr lang="ar-IQ" dirty="0"/>
              <a:t> لا تظهر آثار للأجنحة ثم تتحول الى عذراء </a:t>
            </a:r>
            <a:r>
              <a:rPr lang="en-US" dirty="0"/>
              <a:t>pupa</a:t>
            </a:r>
            <a:r>
              <a:rPr lang="ar-IQ" dirty="0"/>
              <a:t> ثم الى حشرة كاملة </a:t>
            </a:r>
            <a:r>
              <a:rPr lang="en-US" dirty="0"/>
              <a:t>adult</a:t>
            </a:r>
            <a:r>
              <a:rPr lang="ar-IQ" dirty="0"/>
              <a:t> .</a:t>
            </a:r>
            <a:endParaRPr lang="en-US" dirty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152371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7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099" y="272955"/>
            <a:ext cx="5186149" cy="623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551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5199" y="272955"/>
            <a:ext cx="8946541" cy="5991367"/>
          </a:xfrm>
        </p:spPr>
        <p:txBody>
          <a:bodyPr/>
          <a:lstStyle/>
          <a:p>
            <a:r>
              <a:rPr lang="ar-IQ" b="1" dirty="0"/>
              <a:t>أنواع اليرقات </a:t>
            </a:r>
            <a:endParaRPr lang="en-US" dirty="0"/>
          </a:p>
          <a:p>
            <a:r>
              <a:rPr lang="ar-IQ" dirty="0"/>
              <a:t>    تختلف اليرقات فيما بينها بالمظهر و تركيب الجسم و غالبا" ما تصنف الى الأنواع الآتية :</a:t>
            </a:r>
            <a:endParaRPr lang="en-US" dirty="0"/>
          </a:p>
          <a:p>
            <a:pPr lvl="0"/>
            <a:r>
              <a:rPr lang="ar-IQ" b="1" dirty="0"/>
              <a:t>يرقات منبسطة الشكل </a:t>
            </a:r>
            <a:r>
              <a:rPr lang="en-US" b="1" dirty="0" err="1"/>
              <a:t>Compodeiform</a:t>
            </a:r>
            <a:r>
              <a:rPr lang="en-US" b="1" dirty="0"/>
              <a:t> </a:t>
            </a:r>
            <a:r>
              <a:rPr lang="en-US" b="1" dirty="0" smtClean="0"/>
              <a:t>larvae</a:t>
            </a:r>
            <a:endParaRPr lang="ar-IQ" b="1" dirty="0" smtClean="0"/>
          </a:p>
          <a:p>
            <a:pPr lvl="0"/>
            <a:endParaRPr lang="en-US" dirty="0"/>
          </a:p>
        </p:txBody>
      </p:sp>
      <p:pic>
        <p:nvPicPr>
          <p:cNvPr id="4" name="صورة 3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391" y="2333624"/>
            <a:ext cx="8024884" cy="360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25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341194"/>
            <a:ext cx="8946541" cy="5907205"/>
          </a:xfrm>
        </p:spPr>
        <p:txBody>
          <a:bodyPr/>
          <a:lstStyle/>
          <a:p>
            <a:pPr lvl="0"/>
            <a:r>
              <a:rPr lang="ar-IQ" b="1" dirty="0"/>
              <a:t>يرقات اسطوانية منبسطة </a:t>
            </a:r>
            <a:r>
              <a:rPr lang="en-US" b="1" dirty="0" err="1"/>
              <a:t>Carabiform</a:t>
            </a:r>
            <a:r>
              <a:rPr lang="en-US" b="1" dirty="0"/>
              <a:t> </a:t>
            </a:r>
            <a:r>
              <a:rPr lang="en-US" b="1" dirty="0" err="1"/>
              <a:t>larvea</a:t>
            </a:r>
            <a:r>
              <a:rPr lang="en-US" b="1" dirty="0"/>
              <a:t> </a:t>
            </a:r>
            <a:endParaRPr lang="en-US" dirty="0"/>
          </a:p>
          <a:p>
            <a:endParaRPr lang="ar-IQ" dirty="0"/>
          </a:p>
        </p:txBody>
      </p:sp>
      <p:pic>
        <p:nvPicPr>
          <p:cNvPr id="4" name="صورة 3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09" y="1514902"/>
            <a:ext cx="10495129" cy="420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89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409434"/>
            <a:ext cx="8946541" cy="5838966"/>
          </a:xfrm>
        </p:spPr>
        <p:txBody>
          <a:bodyPr/>
          <a:lstStyle/>
          <a:p>
            <a:pPr lvl="0"/>
            <a:r>
              <a:rPr lang="ar-IQ" b="1" dirty="0"/>
              <a:t>يرقات اسطوانية الشكل </a:t>
            </a:r>
            <a:r>
              <a:rPr lang="en-US" b="1" dirty="0" err="1"/>
              <a:t>Eruciform</a:t>
            </a:r>
            <a:r>
              <a:rPr lang="en-US" b="1" dirty="0"/>
              <a:t> larvae</a:t>
            </a:r>
            <a:endParaRPr lang="en-US" dirty="0"/>
          </a:p>
          <a:p>
            <a:endParaRPr lang="ar-IQ" dirty="0"/>
          </a:p>
        </p:txBody>
      </p:sp>
      <p:pic>
        <p:nvPicPr>
          <p:cNvPr id="4" name="صورة 4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027" y="1160060"/>
            <a:ext cx="7861110" cy="356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19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464024"/>
            <a:ext cx="8946541" cy="5784375"/>
          </a:xfrm>
        </p:spPr>
        <p:txBody>
          <a:bodyPr/>
          <a:lstStyle/>
          <a:p>
            <a:pPr lvl="0"/>
            <a:r>
              <a:rPr lang="ar-IQ" b="1" dirty="0"/>
              <a:t>يرقات دودية الشكل </a:t>
            </a:r>
            <a:r>
              <a:rPr lang="en-US" b="1" dirty="0" err="1"/>
              <a:t>Elateriform</a:t>
            </a:r>
            <a:r>
              <a:rPr lang="en-US" b="1" dirty="0"/>
              <a:t> larvae</a:t>
            </a:r>
            <a:endParaRPr lang="en-US" dirty="0"/>
          </a:p>
          <a:p>
            <a:endParaRPr lang="ar-IQ" dirty="0"/>
          </a:p>
        </p:txBody>
      </p:sp>
      <p:pic>
        <p:nvPicPr>
          <p:cNvPr id="4" name="صورة 4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779" y="1451210"/>
            <a:ext cx="6073254" cy="492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291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</TotalTime>
  <Words>489</Words>
  <Application>Microsoft Office PowerPoint</Application>
  <PresentationFormat>Widescreen</PresentationFormat>
  <Paragraphs>25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Times New Roman</vt:lpstr>
      <vt:lpstr>Wingdings 3</vt:lpstr>
      <vt:lpstr>Ion</vt:lpstr>
      <vt:lpstr>مبادئ وقاية عملي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مبادئ وقاية عملي</dc:title>
  <dc:creator>City Centre</dc:creator>
  <cp:lastModifiedBy>City Centre</cp:lastModifiedBy>
  <cp:revision>13</cp:revision>
  <dcterms:created xsi:type="dcterms:W3CDTF">2018-03-09T06:36:33Z</dcterms:created>
  <dcterms:modified xsi:type="dcterms:W3CDTF">2018-03-09T06:56:33Z</dcterms:modified>
</cp:coreProperties>
</file>